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70" r:id="rId4"/>
    <p:sldId id="261" r:id="rId5"/>
    <p:sldId id="257" r:id="rId6"/>
    <p:sldId id="271" r:id="rId7"/>
    <p:sldId id="260" r:id="rId8"/>
    <p:sldId id="262" r:id="rId9"/>
    <p:sldId id="282" r:id="rId10"/>
    <p:sldId id="272" r:id="rId11"/>
    <p:sldId id="263" r:id="rId12"/>
    <p:sldId id="267" r:id="rId13"/>
    <p:sldId id="264" r:id="rId14"/>
    <p:sldId id="265" r:id="rId15"/>
    <p:sldId id="289" r:id="rId16"/>
    <p:sldId id="273" r:id="rId17"/>
    <p:sldId id="256" r:id="rId18"/>
    <p:sldId id="266" r:id="rId19"/>
    <p:sldId id="269" r:id="rId20"/>
    <p:sldId id="26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9E3C-40CD-49FF-8B12-A4892D6640BC}" type="datetimeFigureOut">
              <a:rPr lang="en-GB" smtClean="0"/>
              <a:pPr/>
              <a:t>15/11/2010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BEE3-0380-4FF7-8E2A-C0EFCA550E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Dunstan School – before the memories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8000" b="1" dirty="0" smtClean="0"/>
              <a:t>Founded when? </a:t>
            </a:r>
            <a:endParaRPr lang="en-GB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Attendance in 1878/9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 algn="ctr">
              <a:lnSpc>
                <a:spcPct val="90000"/>
              </a:lnSpc>
              <a:buNone/>
            </a:pPr>
            <a:r>
              <a:rPr lang="en-GB" sz="4000" b="1" dirty="0" smtClean="0"/>
              <a:t>Outbreak of diphtheria and Scarlet Fever</a:t>
            </a:r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r>
              <a:rPr lang="en-GB" sz="4000" b="1" dirty="0" smtClean="0"/>
              <a:t>Date</a:t>
            </a:r>
            <a:r>
              <a:rPr lang="en-GB" sz="4000" dirty="0" smtClean="0"/>
              <a:t>	     		</a:t>
            </a:r>
            <a:r>
              <a:rPr lang="en-GB" sz="4000" b="1" dirty="0" smtClean="0"/>
              <a:t>Attendance</a:t>
            </a:r>
            <a:r>
              <a:rPr lang="en-GB" sz="4000" dirty="0" smtClean="0"/>
              <a:t>		</a:t>
            </a:r>
          </a:p>
          <a:p>
            <a:pPr>
              <a:buNone/>
            </a:pPr>
            <a:r>
              <a:rPr lang="en-GB" sz="4000" dirty="0" smtClean="0"/>
              <a:t>25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Oct	25		Over 40 children absent</a:t>
            </a:r>
          </a:p>
          <a:p>
            <a:pPr>
              <a:buNone/>
            </a:pPr>
            <a:r>
              <a:rPr lang="en-GB" sz="4000" dirty="0" smtClean="0"/>
              <a:t>4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  Dec	22</a:t>
            </a:r>
          </a:p>
          <a:p>
            <a:pPr>
              <a:buNone/>
            </a:pPr>
            <a:r>
              <a:rPr lang="en-GB" sz="4000" dirty="0" smtClean="0"/>
              <a:t>11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Dec	20</a:t>
            </a:r>
          </a:p>
          <a:p>
            <a:pPr>
              <a:buNone/>
            </a:pPr>
            <a:r>
              <a:rPr lang="en-GB" sz="4000" dirty="0" smtClean="0"/>
              <a:t>13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Dec	19</a:t>
            </a:r>
          </a:p>
          <a:p>
            <a:pPr>
              <a:buNone/>
            </a:pPr>
            <a:r>
              <a:rPr lang="en-GB" sz="4000" dirty="0" smtClean="0"/>
              <a:t>29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Dec	17</a:t>
            </a:r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r>
              <a:rPr lang="en-GB" sz="4000" dirty="0" smtClean="0"/>
              <a:t>13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Jan	Margaret </a:t>
            </a:r>
            <a:r>
              <a:rPr lang="en-GB" sz="4000" dirty="0" err="1" smtClean="0"/>
              <a:t>Archbold</a:t>
            </a:r>
            <a:r>
              <a:rPr lang="en-GB" sz="4000" dirty="0" smtClean="0"/>
              <a:t> died with Scarlet fever </a:t>
            </a:r>
          </a:p>
          <a:p>
            <a:pPr>
              <a:buNone/>
            </a:pPr>
            <a:r>
              <a:rPr lang="en-GB" sz="4000" dirty="0" smtClean="0"/>
              <a:t>22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Jan	Another death ...............</a:t>
            </a:r>
          </a:p>
          <a:p>
            <a:pPr>
              <a:buNone/>
            </a:pPr>
            <a:endParaRPr lang="en-GB" sz="4000" dirty="0" smtClean="0"/>
          </a:p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Closed School File 5450/36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>
              <a:buNone/>
            </a:pPr>
            <a:r>
              <a:rPr lang="en-GB" i="1" dirty="0" smtClean="0"/>
              <a:t>    </a:t>
            </a:r>
            <a:r>
              <a:rPr lang="en-GB" sz="4000" i="1" dirty="0" smtClean="0"/>
              <a:t>The school appears to have been built about 1825. </a:t>
            </a:r>
          </a:p>
          <a:p>
            <a:pPr>
              <a:buNone/>
            </a:pPr>
            <a:endParaRPr lang="en-GB" sz="4000" i="1" dirty="0" smtClean="0"/>
          </a:p>
          <a:p>
            <a:pPr>
              <a:buNone/>
            </a:pPr>
            <a:r>
              <a:rPr lang="en-GB" sz="4000" i="1" dirty="0" smtClean="0"/>
              <a:t>  The LEA does not hold the deeds. Owned by JW </a:t>
            </a:r>
            <a:r>
              <a:rPr lang="en-GB" sz="4000" i="1" dirty="0" err="1" smtClean="0"/>
              <a:t>Craster</a:t>
            </a:r>
            <a:r>
              <a:rPr lang="en-GB" sz="4000" i="1" dirty="0" smtClean="0"/>
              <a:t> and leased for 1/- pa.</a:t>
            </a:r>
          </a:p>
          <a:p>
            <a:pPr>
              <a:buNone/>
            </a:pPr>
            <a:endParaRPr lang="en-GB" sz="4000" i="1" dirty="0" smtClean="0"/>
          </a:p>
          <a:p>
            <a:pPr>
              <a:buNone/>
            </a:pPr>
            <a:r>
              <a:rPr lang="en-GB" sz="4000" i="1" dirty="0" smtClean="0"/>
              <a:t>   Teacher’s house rented by LEA for £18/12/0 pa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Deeds of the School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The deeds of the school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are dated 1967.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This is because prior 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that date the school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was part of the </a:t>
            </a:r>
            <a:r>
              <a:rPr lang="en-GB" sz="2800" dirty="0" err="1" smtClean="0"/>
              <a:t>Craster</a:t>
            </a:r>
            <a:r>
              <a:rPr lang="en-GB" sz="2800" dirty="0" smtClean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Estate.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28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The extension to the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school in 1912 was done by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2800" dirty="0" smtClean="0"/>
              <a:t>the </a:t>
            </a:r>
            <a:r>
              <a:rPr lang="en-GB" sz="2800" dirty="0" err="1" smtClean="0"/>
              <a:t>Craster</a:t>
            </a:r>
            <a:r>
              <a:rPr lang="en-GB" sz="2800" dirty="0" smtClean="0"/>
              <a:t> family.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img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4744"/>
            <a:ext cx="4787201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Shaftoe</a:t>
            </a:r>
            <a:r>
              <a:rPr lang="en-GB" b="1" dirty="0" smtClean="0"/>
              <a:t> </a:t>
            </a:r>
            <a:r>
              <a:rPr lang="en-GB" b="1" dirty="0" err="1" smtClean="0"/>
              <a:t>Craster’s</a:t>
            </a:r>
            <a:r>
              <a:rPr lang="en-GB" b="1" dirty="0" smtClean="0"/>
              <a:t> Foundation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endParaRPr lang="en-GB" sz="4000" dirty="0" smtClean="0"/>
          </a:p>
          <a:p>
            <a:pPr>
              <a:lnSpc>
                <a:spcPct val="90000"/>
              </a:lnSpc>
              <a:buNone/>
            </a:pPr>
            <a:r>
              <a:rPr lang="en-GB" sz="4000" i="1" dirty="0" smtClean="0"/>
              <a:t>   Indenture 13/12/1825</a:t>
            </a:r>
          </a:p>
          <a:p>
            <a:pPr>
              <a:lnSpc>
                <a:spcPct val="90000"/>
              </a:lnSpc>
              <a:buNone/>
            </a:pPr>
            <a:r>
              <a:rPr lang="en-GB" sz="4000" i="1" dirty="0" smtClean="0"/>
              <a:t>   Made a charge on </a:t>
            </a:r>
            <a:r>
              <a:rPr lang="en-GB" sz="4000" i="1" dirty="0" err="1" smtClean="0"/>
              <a:t>Spittleford</a:t>
            </a:r>
            <a:r>
              <a:rPr lang="en-GB" sz="4000" i="1" dirty="0" smtClean="0"/>
              <a:t> Farm of £30 pa for education of 25 poor children (13 boys and 12 girls) at the </a:t>
            </a:r>
            <a:r>
              <a:rPr lang="en-GB" sz="4000" i="1" dirty="0" smtClean="0">
                <a:solidFill>
                  <a:srgbClr val="FF0000"/>
                </a:solidFill>
              </a:rPr>
              <a:t>existing</a:t>
            </a:r>
            <a:r>
              <a:rPr lang="en-GB" sz="4000" i="1" dirty="0" smtClean="0"/>
              <a:t> Dunstan School.</a:t>
            </a:r>
          </a:p>
          <a:p>
            <a:pPr>
              <a:lnSpc>
                <a:spcPct val="90000"/>
              </a:lnSpc>
              <a:buNone/>
            </a:pPr>
            <a:r>
              <a:rPr lang="en-GB" sz="4000" i="1" dirty="0" smtClean="0"/>
              <a:t>   Education only in arithmetic, penmanship, reading and English grammar.</a:t>
            </a:r>
          </a:p>
          <a:p>
            <a:pPr>
              <a:lnSpc>
                <a:spcPct val="90000"/>
              </a:lnSpc>
              <a:buNone/>
            </a:pPr>
            <a:r>
              <a:rPr lang="en-GB" sz="4000" i="1" dirty="0" smtClean="0"/>
              <a:t>   </a:t>
            </a: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err="1" smtClean="0"/>
              <a:t>Shaftoe</a:t>
            </a:r>
            <a:r>
              <a:rPr lang="en-GB" b="1" dirty="0" smtClean="0"/>
              <a:t> </a:t>
            </a:r>
            <a:r>
              <a:rPr lang="en-GB" b="1" dirty="0" err="1" smtClean="0"/>
              <a:t>Craster’s</a:t>
            </a:r>
            <a:r>
              <a:rPr lang="en-GB" b="1" dirty="0" smtClean="0"/>
              <a:t> Foundation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  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	Between 11/9/1903 and 16/5/1904 correspondence between Board of Education, LEA and Thomas Wood </a:t>
            </a:r>
            <a:r>
              <a:rPr lang="en-GB" sz="4000" dirty="0" err="1" smtClean="0"/>
              <a:t>Craster</a:t>
            </a:r>
            <a:r>
              <a:rPr lang="en-GB" sz="4000" dirty="0" smtClean="0"/>
              <a:t>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     TWC claimed that as </a:t>
            </a:r>
            <a:r>
              <a:rPr lang="en-GB" sz="4000" dirty="0" err="1" smtClean="0"/>
              <a:t>Shaftoe</a:t>
            </a:r>
            <a:r>
              <a:rPr lang="en-GB" sz="4000" dirty="0" smtClean="0"/>
              <a:t> was tenant for life of the farm the deed was illegal.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     This was finally confirmed by an examination of the will of </a:t>
            </a:r>
            <a:r>
              <a:rPr lang="en-GB" sz="4000" dirty="0" err="1" smtClean="0"/>
              <a:t>Shaftoe’s</a:t>
            </a:r>
            <a:r>
              <a:rPr lang="en-GB" sz="4000" dirty="0" smtClean="0"/>
              <a:t> father, Sir John </a:t>
            </a:r>
            <a:r>
              <a:rPr lang="en-GB" sz="4000" dirty="0" err="1" smtClean="0"/>
              <a:t>Craster</a:t>
            </a:r>
            <a:r>
              <a:rPr lang="en-GB" sz="4000" dirty="0" smtClean="0"/>
              <a:t>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Dunstan School – before the memories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8000" b="1" dirty="0" smtClean="0"/>
              <a:t>Founded when? </a:t>
            </a:r>
            <a:endParaRPr lang="en-GB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Alnwick Mercury Jan 12</a:t>
            </a:r>
            <a:r>
              <a:rPr lang="en-GB" b="1" baseline="30000" dirty="0" smtClean="0"/>
              <a:t>th</a:t>
            </a:r>
            <a:r>
              <a:rPr lang="en-GB" b="1" dirty="0" smtClean="0"/>
              <a:t> 1901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cut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560840" cy="914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Education Legislation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1834 – Poor law schools established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1870 – School Boards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4000" dirty="0" smtClean="0"/>
              <a:t>1902 – Established Local Education     	  	     Authorities and The Board of    	  	     Education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1820 – Fryer’s Map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img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6419"/>
            <a:ext cx="9144000" cy="574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Types of Evidence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 algn="ctr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Anecdotal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28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2600" b="1" dirty="0" smtClean="0"/>
              <a:t>Memories</a:t>
            </a:r>
            <a:r>
              <a:rPr lang="en-GB" sz="2600" dirty="0" smtClean="0"/>
              <a:t> – can only go back to around the 1920’s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2600" b="1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GB" sz="2600" b="1" dirty="0" smtClean="0"/>
              <a:t>Hearsay</a:t>
            </a:r>
            <a:r>
              <a:rPr lang="en-GB" sz="2600" dirty="0" smtClean="0"/>
              <a:t> – memories told by others, for example, “grandparents” 		     </a:t>
            </a:r>
            <a:endParaRPr lang="en-GB" sz="2600" b="1" dirty="0" smtClean="0"/>
          </a:p>
          <a:p>
            <a:pPr marL="609600" indent="-609600" algn="ctr">
              <a:lnSpc>
                <a:spcPct val="90000"/>
              </a:lnSpc>
              <a:buNone/>
            </a:pPr>
            <a:endParaRPr lang="en-GB" sz="2600" b="1" dirty="0" smtClean="0"/>
          </a:p>
          <a:p>
            <a:pPr marL="609600" indent="-609600" algn="ctr">
              <a:lnSpc>
                <a:spcPct val="90000"/>
              </a:lnSpc>
              <a:buNone/>
            </a:pPr>
            <a:r>
              <a:rPr lang="en-GB" sz="2600" b="1" dirty="0" smtClean="0">
                <a:solidFill>
                  <a:srgbClr val="FF0000"/>
                </a:solidFill>
              </a:rPr>
              <a:t>Documentary</a:t>
            </a:r>
          </a:p>
          <a:p>
            <a:pPr marL="609600" indent="-609600" algn="ctr">
              <a:lnSpc>
                <a:spcPct val="90000"/>
              </a:lnSpc>
              <a:buNone/>
            </a:pPr>
            <a:endParaRPr lang="en-GB" sz="2600" b="1" dirty="0" smtClean="0"/>
          </a:p>
          <a:p>
            <a:pPr>
              <a:buNone/>
            </a:pPr>
            <a:r>
              <a:rPr lang="en-GB" sz="2600" b="1" dirty="0" smtClean="0"/>
              <a:t>Primary </a:t>
            </a:r>
            <a:r>
              <a:rPr lang="en-GB" sz="2600" dirty="0" smtClean="0"/>
              <a:t>– </a:t>
            </a:r>
            <a:r>
              <a:rPr lang="en-GB" sz="2600" b="1" dirty="0" smtClean="0">
                <a:solidFill>
                  <a:srgbClr val="00B0F0"/>
                </a:solidFill>
              </a:rPr>
              <a:t>deeds</a:t>
            </a:r>
            <a:r>
              <a:rPr lang="en-GB" sz="2600" dirty="0" smtClean="0"/>
              <a:t>, wills, </a:t>
            </a:r>
            <a:r>
              <a:rPr lang="en-GB" sz="2600" b="1" dirty="0" smtClean="0">
                <a:solidFill>
                  <a:srgbClr val="00B0F0"/>
                </a:solidFill>
              </a:rPr>
              <a:t>registers</a:t>
            </a:r>
            <a:r>
              <a:rPr lang="en-GB" sz="2600" dirty="0" smtClean="0"/>
              <a:t>, </a:t>
            </a:r>
            <a:r>
              <a:rPr lang="en-GB" sz="2600" b="1" dirty="0" smtClean="0">
                <a:solidFill>
                  <a:srgbClr val="00B0F0"/>
                </a:solidFill>
              </a:rPr>
              <a:t>census</a:t>
            </a:r>
            <a:r>
              <a:rPr lang="en-GB" sz="2600" dirty="0" smtClean="0"/>
              <a:t>, contracts, </a:t>
            </a:r>
            <a:r>
              <a:rPr lang="en-GB" sz="2600" b="1" dirty="0" smtClean="0">
                <a:solidFill>
                  <a:srgbClr val="00B0F0"/>
                </a:solidFill>
              </a:rPr>
              <a:t>maps</a:t>
            </a:r>
            <a:r>
              <a:rPr lang="en-GB" sz="2600" dirty="0" smtClean="0"/>
              <a:t>, 		       	</a:t>
            </a:r>
            <a:r>
              <a:rPr lang="en-GB" sz="2600" b="1" dirty="0" smtClean="0">
                <a:solidFill>
                  <a:srgbClr val="00B0F0"/>
                </a:solidFill>
              </a:rPr>
              <a:t>      legislation</a:t>
            </a:r>
            <a:r>
              <a:rPr lang="en-GB" sz="2600" dirty="0" smtClean="0"/>
              <a:t>, </a:t>
            </a:r>
            <a:r>
              <a:rPr lang="en-GB" sz="2600" b="1" dirty="0" smtClean="0">
                <a:solidFill>
                  <a:srgbClr val="00B0F0"/>
                </a:solidFill>
              </a:rPr>
              <a:t>log books</a:t>
            </a:r>
            <a:r>
              <a:rPr lang="en-GB" sz="2600" dirty="0" smtClean="0"/>
              <a:t>, minutes, parish records, </a:t>
            </a:r>
            <a:r>
              <a:rPr lang="en-GB" sz="2600" b="1" dirty="0" smtClean="0">
                <a:solidFill>
                  <a:srgbClr val="00B0F0"/>
                </a:solidFill>
              </a:rPr>
              <a:t>plans</a:t>
            </a:r>
          </a:p>
          <a:p>
            <a:pPr>
              <a:buNone/>
            </a:pPr>
            <a:endParaRPr lang="en-GB" sz="2600" b="1" dirty="0" smtClean="0"/>
          </a:p>
          <a:p>
            <a:pPr>
              <a:buNone/>
            </a:pPr>
            <a:r>
              <a:rPr lang="en-GB" sz="2600" b="1" dirty="0" smtClean="0"/>
              <a:t>Secondary</a:t>
            </a:r>
            <a:r>
              <a:rPr lang="en-GB" sz="2600" dirty="0" smtClean="0"/>
              <a:t> – </a:t>
            </a:r>
            <a:r>
              <a:rPr lang="en-GB" sz="2600" b="1" dirty="0" smtClean="0">
                <a:solidFill>
                  <a:srgbClr val="00B0F0"/>
                </a:solidFill>
              </a:rPr>
              <a:t>newspapers, books, correspondence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1828 – Greenwood’s Map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img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1842 –Tithe Award Plan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img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9433048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Charity Commission Report 1819 – 1837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sz="4000" dirty="0" smtClean="0"/>
              <a:t>A survey into charities in England and Wales and in the section on Northumberland it mentions schools in </a:t>
            </a:r>
            <a:r>
              <a:rPr lang="en-GB" sz="4000" dirty="0" err="1" smtClean="0"/>
              <a:t>Howick</a:t>
            </a:r>
            <a:r>
              <a:rPr lang="en-GB" sz="4000" dirty="0" smtClean="0"/>
              <a:t> (1749) and </a:t>
            </a:r>
            <a:r>
              <a:rPr lang="en-GB" sz="4000" dirty="0" err="1" smtClean="0"/>
              <a:t>Lesbury</a:t>
            </a:r>
            <a:r>
              <a:rPr lang="en-GB" sz="4000" dirty="0" smtClean="0"/>
              <a:t> (1718), but no mention of Dunstan or </a:t>
            </a:r>
            <a:r>
              <a:rPr lang="en-GB" sz="4000" dirty="0" err="1" smtClean="0"/>
              <a:t>Craster</a:t>
            </a: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C000"/>
          </a:solidFill>
        </p:spPr>
        <p:txBody>
          <a:bodyPr/>
          <a:lstStyle/>
          <a:p>
            <a:r>
              <a:rPr lang="en-GB" b="1" dirty="0" smtClean="0"/>
              <a:t>Dunstan – 1851 Census</a:t>
            </a:r>
            <a:endParaRPr lang="en-GB" b="1" dirty="0"/>
          </a:p>
        </p:txBody>
      </p:sp>
      <p:pic>
        <p:nvPicPr>
          <p:cNvPr id="6" name="Picture 2" descr="img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1772800" cy="839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 smtClean="0"/>
              <a:t>C 1860 First Edition OS Map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img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Admissions Register - 1868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7" descr="img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Schools in </a:t>
            </a:r>
            <a:r>
              <a:rPr lang="en-GB" b="1" dirty="0" err="1" smtClean="0"/>
              <a:t>Craster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None/>
            </a:pPr>
            <a:endParaRPr lang="en-GB" sz="4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Butcher’s Shop</a:t>
            </a:r>
          </a:p>
          <a:p>
            <a:pPr>
              <a:buNone/>
            </a:pPr>
            <a:r>
              <a:rPr lang="en-GB" dirty="0" smtClean="0"/>
              <a:t>Anecdotal evidence of a school in Winn Hill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Memorial Hall</a:t>
            </a:r>
          </a:p>
          <a:p>
            <a:pPr>
              <a:buNone/>
            </a:pPr>
            <a:r>
              <a:rPr lang="en-GB" dirty="0" smtClean="0"/>
              <a:t>Drawings of memorial hall in the </a:t>
            </a:r>
            <a:r>
              <a:rPr lang="en-GB" dirty="0" err="1" smtClean="0"/>
              <a:t>Craster</a:t>
            </a:r>
            <a:r>
              <a:rPr lang="en-GB" dirty="0" smtClean="0"/>
              <a:t> papers give it the title “</a:t>
            </a:r>
            <a:r>
              <a:rPr lang="en-GB" dirty="0" err="1" smtClean="0"/>
              <a:t>Craster</a:t>
            </a:r>
            <a:r>
              <a:rPr lang="en-GB" dirty="0" smtClean="0"/>
              <a:t> School”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School Log Book - 1876</a:t>
            </a:r>
            <a:endParaRPr lang="en-GB" b="1" dirty="0"/>
          </a:p>
        </p:txBody>
      </p:sp>
      <p:pic>
        <p:nvPicPr>
          <p:cNvPr id="6" name="Content Placeholder 5" descr="img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24744"/>
            <a:ext cx="9505056" cy="5733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308</Words>
  <Application>Microsoft Office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Dunstan School – before the memories</vt:lpstr>
      <vt:lpstr>Types of Evidence</vt:lpstr>
      <vt:lpstr>1842 –Tithe Award Plan</vt:lpstr>
      <vt:lpstr> Charity Commission Report 1819 – 1837 </vt:lpstr>
      <vt:lpstr>Dunstan – 1851 Census</vt:lpstr>
      <vt:lpstr>C 1860 First Edition OS Map</vt:lpstr>
      <vt:lpstr>Admissions Register - 1868</vt:lpstr>
      <vt:lpstr>Schools in Craster </vt:lpstr>
      <vt:lpstr>School Log Book - 1876</vt:lpstr>
      <vt:lpstr>Attendance in 1878/9</vt:lpstr>
      <vt:lpstr> Closed School File 5450/36 </vt:lpstr>
      <vt:lpstr>Deeds of the School</vt:lpstr>
      <vt:lpstr> Shaftoe Craster’s Foundation </vt:lpstr>
      <vt:lpstr>Shaftoe Craster’s Foundation</vt:lpstr>
      <vt:lpstr>Dunstan School – before the memories</vt:lpstr>
      <vt:lpstr>Slide 16</vt:lpstr>
      <vt:lpstr>Alnwick Mercury Jan 12th 1901</vt:lpstr>
      <vt:lpstr> Education Legislation </vt:lpstr>
      <vt:lpstr>1820 – Fryer’s Map</vt:lpstr>
      <vt:lpstr>1828 – Greenwood’s Map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Dunstan School – before our memory</dc:title>
  <dc:creator>Bryn</dc:creator>
  <cp:lastModifiedBy>Bryn</cp:lastModifiedBy>
  <cp:revision>46</cp:revision>
  <dcterms:created xsi:type="dcterms:W3CDTF">2010-11-13T12:06:03Z</dcterms:created>
  <dcterms:modified xsi:type="dcterms:W3CDTF">2010-11-15T18:23:38Z</dcterms:modified>
</cp:coreProperties>
</file>